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85" r:id="rId2"/>
    <p:sldId id="310" r:id="rId3"/>
    <p:sldId id="301" r:id="rId4"/>
    <p:sldId id="406" r:id="rId5"/>
    <p:sldId id="435" r:id="rId6"/>
    <p:sldId id="436" r:id="rId7"/>
    <p:sldId id="437" r:id="rId8"/>
    <p:sldId id="443" r:id="rId9"/>
    <p:sldId id="444" r:id="rId10"/>
    <p:sldId id="438" r:id="rId11"/>
    <p:sldId id="439" r:id="rId12"/>
    <p:sldId id="442" r:id="rId13"/>
    <p:sldId id="446" r:id="rId14"/>
    <p:sldId id="456" r:id="rId15"/>
    <p:sldId id="457" r:id="rId16"/>
    <p:sldId id="420" r:id="rId17"/>
    <p:sldId id="447" r:id="rId18"/>
    <p:sldId id="448" r:id="rId19"/>
    <p:sldId id="449" r:id="rId20"/>
    <p:sldId id="450" r:id="rId21"/>
    <p:sldId id="451" r:id="rId22"/>
    <p:sldId id="452" r:id="rId23"/>
    <p:sldId id="453" r:id="rId24"/>
    <p:sldId id="454" r:id="rId25"/>
    <p:sldId id="455" r:id="rId26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9B589E2-3AFC-46FC-9F8B-8EA2B2628166}">
          <p14:sldIdLst>
            <p14:sldId id="285"/>
            <p14:sldId id="310"/>
            <p14:sldId id="301"/>
            <p14:sldId id="406"/>
            <p14:sldId id="435"/>
            <p14:sldId id="436"/>
            <p14:sldId id="437"/>
            <p14:sldId id="443"/>
            <p14:sldId id="444"/>
            <p14:sldId id="438"/>
            <p14:sldId id="439"/>
            <p14:sldId id="442"/>
            <p14:sldId id="446"/>
            <p14:sldId id="456"/>
            <p14:sldId id="457"/>
            <p14:sldId id="420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gxikun" initials="j" lastIdx="0" clrIdx="0">
    <p:extLst>
      <p:ext uri="{19B8F6BF-5375-455C-9EA6-DF929625EA0E}">
        <p15:presenceInfo xmlns:p15="http://schemas.microsoft.com/office/powerpoint/2012/main" userId="bfe37c5d05aa526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0C15"/>
    <a:srgbClr val="7E2520"/>
    <a:srgbClr val="8E3B37"/>
    <a:srgbClr val="7D211A"/>
    <a:srgbClr val="7B1F1D"/>
    <a:srgbClr val="F1F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 autoAdjust="0"/>
    <p:restoredTop sz="85866" autoAdjust="0"/>
  </p:normalViewPr>
  <p:slideViewPr>
    <p:cSldViewPr snapToGrid="0">
      <p:cViewPr varScale="1">
        <p:scale>
          <a:sx n="91" d="100"/>
          <a:sy n="91" d="100"/>
        </p:scale>
        <p:origin x="106" y="7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4022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1A7-36EB-4A15-8569-8B385C29D22A}" type="datetimeFigureOut">
              <a:rPr lang="zh-CN" altLang="en-US" smtClean="0"/>
              <a:t>2022/3/15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D9BC1-8759-464C-BF58-D2230E3963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1149F-94D7-437C-8F70-08C388688B36}" type="datetimeFigureOut">
              <a:rPr lang="zh-CN" altLang="en-US" smtClean="0"/>
              <a:t>2022/3/15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541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36607-4A05-45D0-9BAE-9C795E5CB43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8709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5447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678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5806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5540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7761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379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9460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8684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8463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104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1127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753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2221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03197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7806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2203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6379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840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469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208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017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647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59769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52538"/>
            <a:ext cx="5956300" cy="33512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69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2022/3/15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1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t="41417" r="2467" b="12909"/>
          <a:stretch>
            <a:fillRect/>
          </a:stretch>
        </p:blipFill>
        <p:spPr>
          <a:xfrm>
            <a:off x="-6096" y="-13075"/>
            <a:ext cx="12198096" cy="3311129"/>
          </a:xfrm>
          <a:prstGeom prst="rect">
            <a:avLst/>
          </a:prstGeom>
        </p:spPr>
      </p:pic>
      <p:pic>
        <p:nvPicPr>
          <p:cNvPr id="14" name="图片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058" y="1887283"/>
            <a:ext cx="1807683" cy="1673520"/>
          </a:xfrm>
          <a:prstGeom prst="rect">
            <a:avLst/>
          </a:prstGeom>
        </p:spPr>
      </p:pic>
      <p:sp>
        <p:nvSpPr>
          <p:cNvPr id="15" name="圆角矩形 10"/>
          <p:cNvSpPr/>
          <p:nvPr userDrawn="1"/>
        </p:nvSpPr>
        <p:spPr>
          <a:xfrm>
            <a:off x="0" y="3284116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3657" y="1782136"/>
            <a:ext cx="10559143" cy="4085264"/>
          </a:xfrm>
          <a:prstGeom prst="rect">
            <a:avLst/>
          </a:prstGeom>
        </p:spPr>
        <p:txBody>
          <a:bodyPr/>
          <a:lstStyle>
            <a:lvl1pPr marL="384175" indent="-384175">
              <a:buFont typeface="Wingdings" panose="05000000000000000000" pitchFamily="2" charset="2"/>
              <a:buChar char="Ø"/>
              <a:defRPr sz="2000"/>
            </a:lvl1pPr>
            <a:lvl2pPr marL="914400" indent="-384175">
              <a:buFont typeface="Wingdings" panose="05000000000000000000" pitchFamily="2" charset="2"/>
              <a:buChar char="Ø"/>
              <a:defRPr sz="1800" i="0"/>
            </a:lvl2pPr>
            <a:lvl3pPr marL="1371600" indent="-384175">
              <a:buFont typeface="Wingdings" panose="05000000000000000000" pitchFamily="2" charset="2"/>
              <a:buChar char="Ø"/>
              <a:defRPr sz="1600"/>
            </a:lvl3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0" y="241633"/>
            <a:ext cx="9601200" cy="684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5" name="圆角矩形 14"/>
          <p:cNvSpPr/>
          <p:nvPr userDrawn="1"/>
        </p:nvSpPr>
        <p:spPr>
          <a:xfrm>
            <a:off x="-6096" y="872799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组合 20"/>
          <p:cNvGrpSpPr/>
          <p:nvPr userDrawn="1"/>
        </p:nvGrpSpPr>
        <p:grpSpPr>
          <a:xfrm>
            <a:off x="10352072" y="129938"/>
            <a:ext cx="1743469" cy="662336"/>
            <a:chOff x="9819640" y="-11075"/>
            <a:chExt cx="2297470" cy="872799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9640" y="-11075"/>
              <a:ext cx="895203" cy="87279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6400"/>
                      </a14:imgEffect>
                    </a14:imgLayer>
                  </a14:imgProps>
                </a:ext>
              </a:extLst>
            </a:blip>
            <a:srcRect l="30447"/>
            <a:stretch>
              <a:fillRect/>
            </a:stretch>
          </p:blipFill>
          <p:spPr>
            <a:xfrm>
              <a:off x="10669123" y="143580"/>
              <a:ext cx="1447987" cy="617117"/>
            </a:xfrm>
            <a:prstGeom prst="rect">
              <a:avLst/>
            </a:prstGeom>
          </p:spPr>
        </p:pic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100000">
              <a:srgbClr val="F1F2F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t="36907" b="14356"/>
          <a:stretch>
            <a:fillRect/>
          </a:stretch>
        </p:blipFill>
        <p:spPr>
          <a:xfrm>
            <a:off x="-48002" y="-93452"/>
            <a:ext cx="12278188" cy="3366016"/>
          </a:xfrm>
          <a:prstGeom prst="rect">
            <a:avLst/>
          </a:prstGeom>
          <a:noFill/>
          <a:effectLst>
            <a:glow>
              <a:schemeClr val="accent1">
                <a:alpha val="99000"/>
              </a:schemeClr>
            </a:glow>
            <a:reflection endPos="0" dist="50800" dir="5400000" sy="-100000" algn="bl" rotWithShape="0"/>
            <a:softEdge rad="63500"/>
          </a:effectLst>
        </p:spPr>
      </p:pic>
      <p:sp>
        <p:nvSpPr>
          <p:cNvPr id="11" name="圆角矩形 10"/>
          <p:cNvSpPr/>
          <p:nvPr userDrawn="1"/>
        </p:nvSpPr>
        <p:spPr>
          <a:xfrm>
            <a:off x="0" y="3235988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itle 1"/>
          <p:cNvSpPr txBox="1"/>
          <p:nvPr userDrawn="1"/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Subtitle 2"/>
          <p:cNvSpPr txBox="1"/>
          <p:nvPr userDrawn="1"/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2022/3/15</a:t>
            </a:fld>
            <a:endParaRPr lang="zh-CN" alt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36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175" indent="-384175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36580" y="3803461"/>
            <a:ext cx="101539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Hardware Architecture and Software Stack for PIM Based on Commercial DRAM Technology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293779" y="5050938"/>
            <a:ext cx="10437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Conference :  ISCA-2021</a:t>
            </a:r>
          </a:p>
          <a:p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  Author : </a:t>
            </a:r>
            <a:r>
              <a:rPr lang="en-US" altLang="zh-CN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Sukhan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Lee, Shin-</a:t>
            </a:r>
            <a:r>
              <a:rPr lang="en-US" altLang="zh-CN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haeng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Kang, </a:t>
            </a:r>
            <a:r>
              <a:rPr lang="en-US" altLang="zh-CN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Jaehoon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Lee, </a:t>
            </a:r>
            <a:r>
              <a:rPr lang="en-US" altLang="zh-CN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Hyeonsu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Kim, </a:t>
            </a:r>
            <a:r>
              <a:rPr lang="en-US" altLang="zh-CN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Eojin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Lee……</a:t>
            </a:r>
          </a:p>
          <a:p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  Research unit :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Samsung Electronics </a:t>
            </a:r>
            <a:endParaRPr lang="zh-CN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5F1F082D-79FC-4630-AD80-C63415D22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43" y="1571127"/>
            <a:ext cx="5308877" cy="2900922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887013"/>
            <a:ext cx="11123613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PIM-DRAM Architecture.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Bank-Level parallelism for PIM.</a:t>
            </a:r>
          </a:p>
          <a:p>
            <a:pPr indent="0">
              <a:buFont typeface="Wingdings" panose="05000000000000000000" pitchFamily="2" charset="2"/>
              <a:buNone/>
            </a:pPr>
            <a:r>
              <a:rPr lang="en-US" altLang="zh-CN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2627AC1-BDF7-49D8-95F9-168D2065AB99}"/>
              </a:ext>
            </a:extLst>
          </p:cNvPr>
          <p:cNvSpPr txBox="1"/>
          <p:nvPr/>
        </p:nvSpPr>
        <p:spPr>
          <a:xfrm>
            <a:off x="0" y="4409710"/>
            <a:ext cx="11969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Bank Mode – only a single bank is activated of a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Bank Mode - all 16 banks of a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activated.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 The same row and column of all bank of a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accessed simultaneously.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  PIM-HBM with 16 banks per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provide 8x higher on-chip bandwidth than HBM2.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eg.HBM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256GB/s bandwidth for 16pCH so that PIM-HBM can provide 2TB/s for 16pCH.</a:t>
            </a:r>
          </a:p>
          <a:p>
            <a:pPr lvl="1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C137B79-8C91-496A-8C4B-92005C77CB1F}"/>
              </a:ext>
            </a:extLst>
          </p:cNvPr>
          <p:cNvSpPr txBox="1"/>
          <p:nvPr/>
        </p:nvSpPr>
        <p:spPr>
          <a:xfrm>
            <a:off x="0" y="5816153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All Bank PIM Mode.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(1) A DRAM column command trigger a instruction execution then update a PIM program counter to get the next instruction.</a:t>
            </a:r>
          </a:p>
          <a:p>
            <a:pPr lvl="1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32C4C27-3414-48DF-901C-A4153C0A85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5375" y="981861"/>
            <a:ext cx="3782971" cy="390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34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339" y="1088242"/>
            <a:ext cx="1112361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PIM-DRAM Architecture.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 – Instruction format.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buFont typeface="Wingdings" panose="05000000000000000000" pitchFamily="2" charset="2"/>
              <a:buNone/>
            </a:pPr>
            <a:r>
              <a:rPr lang="en-US" altLang="zh-CN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7EDABAC-648E-4F3E-BEA2-B6E77B139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51" y="1986694"/>
            <a:ext cx="11659610" cy="121930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BDEA41B-0920-4456-817F-93551F8B3E9A}"/>
              </a:ext>
            </a:extLst>
          </p:cNvPr>
          <p:cNvSpPr txBox="1"/>
          <p:nvPr/>
        </p:nvSpPr>
        <p:spPr>
          <a:xfrm>
            <a:off x="0" y="3416060"/>
            <a:ext cx="11969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Flow-control instruction.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NOP/JUMP/EXIT.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700FAE3-072F-4C3A-8508-301269881FF9}"/>
              </a:ext>
            </a:extLst>
          </p:cNvPr>
          <p:cNvSpPr txBox="1"/>
          <p:nvPr/>
        </p:nvSpPr>
        <p:spPr>
          <a:xfrm>
            <a:off x="0" y="5282200"/>
            <a:ext cx="11969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Arithmetic instruction.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ADD/MUL/MAD/MAC – for accelerating ML acceleration.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‘A’  denote whether in address aligned mode.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6C6D394-56DF-4B0E-A107-90CCFBE9D160}"/>
              </a:ext>
            </a:extLst>
          </p:cNvPr>
          <p:cNvSpPr txBox="1"/>
          <p:nvPr/>
        </p:nvSpPr>
        <p:spPr>
          <a:xfrm>
            <a:off x="0" y="4210833"/>
            <a:ext cx="11969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Data movement instruction.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FILL/MOV(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– storing and loading data to/from the register in a PIM execution unit.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‘R’ denote this instruction completes the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function.</a:t>
            </a:r>
          </a:p>
        </p:txBody>
      </p:sp>
    </p:spTree>
    <p:extLst>
      <p:ext uri="{BB962C8B-B14F-4D97-AF65-F5344CB8AC3E}">
        <p14:creationId xmlns:p14="http://schemas.microsoft.com/office/powerpoint/2010/main" val="1244986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339" y="1088242"/>
            <a:ext cx="1112361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PIM-DRAM Architecture.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 – All the PIM operation.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buFont typeface="Wingdings" panose="05000000000000000000" pitchFamily="2" charset="2"/>
              <a:buNone/>
            </a:pPr>
            <a:r>
              <a:rPr lang="en-US" altLang="zh-CN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ABBCC4D-809E-4AFE-B81C-37397048C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794" y="1690439"/>
            <a:ext cx="6012701" cy="270533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CEC0940-6A1A-4C41-887D-CF8970CE81FD}"/>
              </a:ext>
            </a:extLst>
          </p:cNvPr>
          <p:cNvSpPr txBox="1"/>
          <p:nvPr/>
        </p:nvSpPr>
        <p:spPr>
          <a:xfrm>
            <a:off x="461394" y="4488110"/>
            <a:ext cx="10117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 :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DST           SRC0         SRC1       SRC2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GRF_B = GRF_A * BANK + GRF_B   ---   DST &amp; SRC2 are the same register.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F59A500-FFEE-46FD-B306-39FB8387E37D}"/>
              </a:ext>
            </a:extLst>
          </p:cNvPr>
          <p:cNvSpPr txBox="1"/>
          <p:nvPr/>
        </p:nvSpPr>
        <p:spPr>
          <a:xfrm>
            <a:off x="461393" y="5411440"/>
            <a:ext cx="112692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  MAD :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DST           SRC0         SRC1       SRC2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GRF_A =  BANK * SRF_M + SRF_A   ---   SRC1 &amp; SRC2 have the same register index in different register file. </a:t>
            </a:r>
          </a:p>
        </p:txBody>
      </p:sp>
    </p:spTree>
    <p:extLst>
      <p:ext uri="{BB962C8B-B14F-4D97-AF65-F5344CB8AC3E}">
        <p14:creationId xmlns:p14="http://schemas.microsoft.com/office/powerpoint/2010/main" val="700097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339" y="1088242"/>
            <a:ext cx="11123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PIM-DRAM Architecture.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 – Instruction ordering.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257046-0F20-41EA-ACD5-7569412DE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36" y="1882037"/>
            <a:ext cx="3139732" cy="16108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45AE3C-E983-4F62-AD36-981E18166A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779" y="3513419"/>
            <a:ext cx="9061968" cy="194737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09FE6B4-FC02-473C-96F5-C06C12AA26F4}"/>
              </a:ext>
            </a:extLst>
          </p:cNvPr>
          <p:cNvSpPr txBox="1"/>
          <p:nvPr/>
        </p:nvSpPr>
        <p:spPr>
          <a:xfrm>
            <a:off x="304339" y="5460793"/>
            <a:ext cx="11969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P:Precharge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A:Row Activation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C:Colunm Access</a:t>
            </a:r>
          </a:p>
        </p:txBody>
      </p:sp>
    </p:spTree>
    <p:extLst>
      <p:ext uri="{BB962C8B-B14F-4D97-AF65-F5344CB8AC3E}">
        <p14:creationId xmlns:p14="http://schemas.microsoft.com/office/powerpoint/2010/main" val="2308269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339" y="1088242"/>
            <a:ext cx="11123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PIM-DRAM Architecture.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 – Instruction ordering.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3868430-A4CE-4261-8B57-14D582571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282" y="1901400"/>
            <a:ext cx="3705939" cy="206595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6694B6F-5FC9-4D4C-B97C-095B83C777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8408" y="4134181"/>
            <a:ext cx="1464682" cy="159783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DCA46E9-AEF0-419F-ACE3-DB626014C4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5428" y="2374545"/>
            <a:ext cx="6712524" cy="246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55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339" y="1088242"/>
            <a:ext cx="11123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PIM-DRAM Architecture.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 – Instruction ordering.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4EBCC1D-5CCA-474A-A312-4655100B6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293" y="1734573"/>
            <a:ext cx="6962312" cy="243616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555C4C7-2C80-483E-8EB8-F824A1225F94}"/>
              </a:ext>
            </a:extLst>
          </p:cNvPr>
          <p:cNvSpPr txBox="1"/>
          <p:nvPr/>
        </p:nvSpPr>
        <p:spPr>
          <a:xfrm>
            <a:off x="111028" y="4292647"/>
            <a:ext cx="11969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us to compute 8 MAC operations in 2 instructions. 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‘A’ is set, the source and destination operand fields (SRC0 #, SRC1 #, and DST #) are ignored and replaced with sub-fields of the row and column addresses of a DRAM command.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6DF276E-C69F-4815-9492-A64FC7ADC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286" y="5337882"/>
            <a:ext cx="10366221" cy="1132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227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6539" y="1072041"/>
            <a:ext cx="1112361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Software Stack And Programming Model.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r>
              <a:rPr lang="en-US" altLang="zh-CN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stack – run unmodified source mode based on ML framework.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BDEBD1C-E490-469A-B297-F38BD9C35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39" y="1942109"/>
            <a:ext cx="5451199" cy="335107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F1768B1-2CF8-4CBA-9C89-4D1494C1EE9E}"/>
              </a:ext>
            </a:extLst>
          </p:cNvPr>
          <p:cNvSpPr txBox="1"/>
          <p:nvPr/>
        </p:nvSpPr>
        <p:spPr>
          <a:xfrm>
            <a:off x="5302451" y="1833052"/>
            <a:ext cx="676301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blue ones are original software stack and the orange ones are additionally for PIM-DRAM.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 steps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First, the PIM device driver reserve memory space for PIM-DRAM. 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Second, the PIM BLAS supports a set of common linear algebra operations that can exploit PIM on the PIM runtime and make users utilize PIM execution unit without knowing how to handle PIM.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Third, the PIM runtime is a set of user-level modules used by PIM-BLAS function.</a:t>
            </a:r>
          </a:p>
          <a:p>
            <a:pPr lvl="2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(a)PIM preprocessor</a:t>
            </a:r>
          </a:p>
          <a:p>
            <a:pPr lvl="2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(b)PIM Memory Manager</a:t>
            </a:r>
          </a:p>
          <a:p>
            <a:pPr lvl="2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(c)PIM Kernel Executor</a:t>
            </a:r>
          </a:p>
          <a:p>
            <a:pPr lvl="2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509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6539" y="1072041"/>
            <a:ext cx="1112361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Software Stack And Programming Model.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r>
              <a:rPr lang="en-US" altLang="zh-CN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stack – run unmodified source mode based on ML framework.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BDEBD1C-E490-469A-B297-F38BD9C35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8946" y="1697133"/>
            <a:ext cx="5374269" cy="330378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F1768B1-2CF8-4CBA-9C89-4D1494C1EE9E}"/>
              </a:ext>
            </a:extLst>
          </p:cNvPr>
          <p:cNvSpPr txBox="1"/>
          <p:nvPr/>
        </p:nvSpPr>
        <p:spPr>
          <a:xfrm>
            <a:off x="211979" y="5000913"/>
            <a:ext cx="11140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preprocessor analyzes the source code of application and finds TF ops suitable for PIM at runtime.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memory manger governs the memory allocated by the PIM driver, stores CFR commands and operand data in cache area for later use.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kernel executor configures and invokes a PIM kernel. </a:t>
            </a:r>
          </a:p>
        </p:txBody>
      </p:sp>
    </p:spTree>
    <p:extLst>
      <p:ext uri="{BB962C8B-B14F-4D97-AF65-F5344CB8AC3E}">
        <p14:creationId xmlns:p14="http://schemas.microsoft.com/office/powerpoint/2010/main" val="1344912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6539" y="1072041"/>
            <a:ext cx="1112361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Software Stack And Programming Model.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r>
              <a:rPr lang="en-US" altLang="zh-CN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stack – run unmodified source mode based on ML framework.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BDEBD1C-E490-469A-B297-F38BD9C35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8946" y="1697133"/>
            <a:ext cx="5374269" cy="330378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F1768B1-2CF8-4CBA-9C89-4D1494C1EE9E}"/>
              </a:ext>
            </a:extLst>
          </p:cNvPr>
          <p:cNvSpPr txBox="1"/>
          <p:nvPr/>
        </p:nvSpPr>
        <p:spPr>
          <a:xfrm>
            <a:off x="265823" y="5086286"/>
            <a:ext cx="11140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custom op is implement as part of the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 for explicit and manual use of PIM operations.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Currently support six custom TF operations :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ADD,MUL,ReLU,LSTM,GEMV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BN</a:t>
            </a:r>
          </a:p>
        </p:txBody>
      </p:sp>
    </p:spTree>
    <p:extLst>
      <p:ext uri="{BB962C8B-B14F-4D97-AF65-F5344CB8AC3E}">
        <p14:creationId xmlns:p14="http://schemas.microsoft.com/office/powerpoint/2010/main" val="1629827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6539" y="1072041"/>
            <a:ext cx="1112361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Software Stack And Programming Model.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r>
              <a:rPr lang="en-US" altLang="zh-CN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Model.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F1768B1-2CF8-4CBA-9C89-4D1494C1EE9E}"/>
              </a:ext>
            </a:extLst>
          </p:cNvPr>
          <p:cNvSpPr txBox="1"/>
          <p:nvPr/>
        </p:nvSpPr>
        <p:spPr>
          <a:xfrm>
            <a:off x="265823" y="5086286"/>
            <a:ext cx="118394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 execution model : PIM kernel send memory request to DRAM.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fully utilize the compute throughout of PIM-HBM, we create multiple threads, each send 8 memory requests to a contiguous memory region of 256 byte.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max memory access is 16byte,  we need 16 thread for accessing 256byte at a time, totally need 16*64=1024 threads. 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041898B-383E-425C-AB75-347F99080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9466" y="2052576"/>
            <a:ext cx="6132490" cy="277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933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work—Background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13767"/>
            <a:ext cx="1189368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Emerging applications such as deep neural network demand high off-chip memory bandwidth.</a:t>
            </a:r>
          </a:p>
          <a:p>
            <a:pPr marL="914400" lvl="1" indent="-45720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Level1 BLAS(scalar-vector and vector-vector operations) and Level2 BLAS(vector-matrix operations) do not benefit from on-chip cache caused the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Memeory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-Bound.</a:t>
            </a:r>
          </a:p>
          <a:p>
            <a:pPr lvl="1"/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Transferring data across the memory hierarchy constitutes a large fraction of total energy consumption 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Transferring data from off-chip DRAM to processor consumes two orders of magnitude more energy than floating point operation</a:t>
            </a:r>
          </a:p>
          <a:p>
            <a:pPr lvl="1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2.5D/3D stack DRAM emerge to expand the bandwidth of the system.  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bandwidth of HBM2 can achieve 256GB/s.</a:t>
            </a:r>
            <a:r>
              <a:rPr lang="en-US" altLang="zh-CN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6539" y="1072041"/>
            <a:ext cx="1112361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Chip implement and integration with a system.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endParaRPr lang="en-US" altLang="zh-CN" sz="20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9EB146-DA4C-4957-AEDA-AC9DF00BC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48" y="1669089"/>
            <a:ext cx="4824279" cy="199275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7FC6D21-2A14-4353-9585-26DD2A6029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77" y="3884103"/>
            <a:ext cx="4422641" cy="23174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930D1B2-2F21-49B0-ABCF-9D24A35B3B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5348" y="1063652"/>
            <a:ext cx="4691704" cy="3046488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5235C064-B395-475C-92D5-CB2B6944C4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4208709"/>
            <a:ext cx="4422641" cy="221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855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work—Evaluation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2983" y="1059120"/>
            <a:ext cx="11123613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GEMV.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Baidu’s DeepSpeech2(DS2).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Google’s Neural Machine Translation System(GNMT).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Google’s RNN Transducer(RNN-T).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AlexNet</a:t>
            </a: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ResNet</a:t>
            </a: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endParaRPr lang="en-US" altLang="zh-CN" sz="20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BDBC3E9-17C5-41BF-A0E2-773931841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143" y="3140469"/>
            <a:ext cx="4615291" cy="185819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E9B0663-3071-4288-B9AA-DEB90B71BED0}"/>
              </a:ext>
            </a:extLst>
          </p:cNvPr>
          <p:cNvSpPr txBox="1"/>
          <p:nvPr/>
        </p:nvSpPr>
        <p:spPr>
          <a:xfrm>
            <a:off x="232267" y="5094417"/>
            <a:ext cx="11866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the batch size is 1.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batch size give more data reusability(high LLC hit rate) which makes a application more compute bound.</a:t>
            </a:r>
          </a:p>
          <a:p>
            <a:pPr lvl="1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PIM-HBM for memory-bound/latency-sensitive application such as online services.</a:t>
            </a:r>
          </a:p>
        </p:txBody>
      </p:sp>
    </p:spTree>
    <p:extLst>
      <p:ext uri="{BB962C8B-B14F-4D97-AF65-F5344CB8AC3E}">
        <p14:creationId xmlns:p14="http://schemas.microsoft.com/office/powerpoint/2010/main" val="1469171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work—Evaluation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2983" y="1059120"/>
            <a:ext cx="1112361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endParaRPr lang="en-US" altLang="zh-CN" sz="20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E9B0663-3071-4288-B9AA-DEB90B71BED0}"/>
              </a:ext>
            </a:extLst>
          </p:cNvPr>
          <p:cNvSpPr txBox="1"/>
          <p:nvPr/>
        </p:nvSpPr>
        <p:spPr>
          <a:xfrm>
            <a:off x="325250" y="4598551"/>
            <a:ext cx="118667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PIM-HBM-based system give 1.4~11.2 higher performance than HBM.  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PIM-HBM improves the performance of ADD by only 1.6x because ADD kernel uses both operands only by ones and the results should be stored to the bank after 8 ADD instructions which is limited by the number of GFR registers.</a:t>
            </a:r>
          </a:p>
          <a:p>
            <a:pPr marL="800100" lvl="1" indent="-342900">
              <a:buAutoNum type="arabicParenBoth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ResNet-50 PIM-HBM gives the same performance than HBM because ResNet50 is dominated by Conv layers.</a:t>
            </a:r>
          </a:p>
          <a:p>
            <a:pPr lvl="1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AutoNum type="arabicParenBoth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B58899-D9BA-437A-B80E-06583AE04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02" y="1385365"/>
            <a:ext cx="10671995" cy="307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6759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work—Evaluation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2983" y="1059120"/>
            <a:ext cx="1112361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and Energy.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endParaRPr lang="en-US" altLang="zh-CN" sz="20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E9B0663-3071-4288-B9AA-DEB90B71BED0}"/>
              </a:ext>
            </a:extLst>
          </p:cNvPr>
          <p:cNvSpPr txBox="1"/>
          <p:nvPr/>
        </p:nvSpPr>
        <p:spPr>
          <a:xfrm>
            <a:off x="325250" y="4394557"/>
            <a:ext cx="118667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PIM-HBM consume only 5.4% higher pow consumption even with 4x higher bandwidth than HBM.  </a:t>
            </a:r>
          </a:p>
          <a:p>
            <a:pPr marL="800100" lvl="1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power consumption of cell and Decoder/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LocalBus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increases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proportationally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power consumption of DRAM die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GlobalBus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Buffer die + External decreases.</a:t>
            </a:r>
          </a:p>
          <a:p>
            <a:pPr marL="800100" lvl="1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Theoretically, the power consumption of PIM-HBM can 10% lower than HBM after eliminating unnecessary power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consumption by the buffer die’s 1024-bit data I/O circuit that does not need to toggle in PIM mode.</a:t>
            </a:r>
          </a:p>
          <a:p>
            <a:pPr marL="342900" indent="-342900">
              <a:buAutoNum type="arabicParenR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785E3B3-5896-40A1-8916-C3C5E7E89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74" y="1688403"/>
            <a:ext cx="4867861" cy="251704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37BB05B-5F6E-401F-BEF4-5B2CE2B0F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456" y="1442408"/>
            <a:ext cx="4495725" cy="289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7892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work—Evaluation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2983" y="1059120"/>
            <a:ext cx="1112361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and Energy.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endParaRPr lang="en-US" altLang="zh-CN" sz="20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703321-A768-4011-917E-A4D5E9136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163" y="1947867"/>
            <a:ext cx="6572423" cy="263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706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work—Evaluation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2983" y="1059120"/>
            <a:ext cx="1112361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Space Exploration. </a:t>
            </a:r>
          </a:p>
          <a:p>
            <a:pPr marL="800100" lvl="1" indent="-342900">
              <a:buSzPct val="60000"/>
              <a:buFont typeface="Wingdings" panose="05000000000000000000" pitchFamily="2" charset="2"/>
              <a:buChar char="l"/>
            </a:pPr>
            <a:endParaRPr lang="en-US" altLang="zh-CN" sz="20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C99AC5-06B0-4E9F-98B1-562A1BCD7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6778" y="1384184"/>
            <a:ext cx="5006196" cy="325526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F5F7387-64AE-4696-840D-4D829DE60C08}"/>
              </a:ext>
            </a:extLst>
          </p:cNvPr>
          <p:cNvSpPr txBox="1"/>
          <p:nvPr/>
        </p:nvSpPr>
        <p:spPr>
          <a:xfrm>
            <a:off x="325250" y="4805927"/>
            <a:ext cx="11866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2x-provide 2x more resources.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2BA-access the EVEN bank and ODD bank simultaneously to get two operands from one PIM instruction.</a:t>
            </a:r>
          </a:p>
          <a:p>
            <a:pPr marL="342900" indent="-342900">
              <a:buAutoNum type="arabicParenR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SWR-get 32-byte data from WR command and another 32-byte data from column address of the EVEN BANK and ODD bank .</a:t>
            </a:r>
          </a:p>
        </p:txBody>
      </p:sp>
    </p:spTree>
    <p:extLst>
      <p:ext uri="{BB962C8B-B14F-4D97-AF65-F5344CB8AC3E}">
        <p14:creationId xmlns:p14="http://schemas.microsoft.com/office/powerpoint/2010/main" val="2081078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work—Problem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884584"/>
            <a:ext cx="1209692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with HBM, modern DNN still suffer from limited memory bandwidth.</a:t>
            </a:r>
            <a:endParaRPr lang="en-US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SzPct val="60000"/>
              <a:buFont typeface="Wingdings" panose="05000000000000000000" pitchFamily="2" charset="2"/>
              <a:buChar char="l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new architectures often require change the host processor and/or application codes which memory manufacture cannot govern.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Motivation </a:t>
            </a:r>
            <a:r>
              <a:rPr lang="en-US" altLang="zh-CN" b="1">
                <a:latin typeface="Arial" panose="020B0604020202020204" pitchFamily="34" charset="0"/>
                <a:cs typeface="Arial" panose="020B0604020202020204" pitchFamily="34" charset="0"/>
              </a:rPr>
              <a:t>&amp; Solution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6618" y="1144878"/>
            <a:ext cx="1171876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 the PIM and HBM2 technique and develop the soft-stack to run the existing code without changes. </a:t>
            </a:r>
            <a:endParaRPr lang="en-US" altLang="zh-CN" sz="26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0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766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work—Preliminaries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720566"/>
            <a:ext cx="1189368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Bandwidth Memory(HBM).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2F2BC4F-AA51-4DB7-B9D6-A25FFD22F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0601" y="1784689"/>
            <a:ext cx="7789870" cy="43338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F7D1631-CB5F-45D2-8D07-503C89CBA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9478" y="1523394"/>
            <a:ext cx="4406862" cy="455023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08521DC-86F4-4D52-BC99-96D46D987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8655" y="1913958"/>
            <a:ext cx="1557335" cy="193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68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work—Preliminaries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5ADDD82-43F8-47B7-A54E-9920C6D61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5" y="965095"/>
            <a:ext cx="8419381" cy="468402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251903" y="4251929"/>
            <a:ext cx="64557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time access a bank of a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different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accessed simultaneously.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Pches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one channel share the bank number/row address/column address 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interface bandwidth of a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64bit.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Adopt DDR technique, the transfer rate of a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128bit/s.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1GHz, the bandwidth of a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16GB/S.</a:t>
            </a:r>
          </a:p>
          <a:p>
            <a:pPr marL="742950" lvl="1" indent="-285750">
              <a:buSzPct val="60000"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1GHz ,the bandwidth of 16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256GB/S.</a:t>
            </a: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138DEBFC-22A5-4382-842D-0846F9EC7B6F}"/>
              </a:ext>
            </a:extLst>
          </p:cNvPr>
          <p:cNvSpPr txBox="1"/>
          <p:nvPr/>
        </p:nvSpPr>
        <p:spPr>
          <a:xfrm>
            <a:off x="0" y="598672"/>
            <a:ext cx="1189368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Bandwidth Memory(HBM).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1059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339" y="1088242"/>
            <a:ext cx="11123613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PIM-DRAM Architecture.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overview.</a:t>
            </a:r>
          </a:p>
          <a:p>
            <a:pPr indent="0">
              <a:buFont typeface="Wingdings" panose="05000000000000000000" pitchFamily="2" charset="2"/>
              <a:buNone/>
            </a:pPr>
            <a:r>
              <a:rPr lang="en-US" altLang="zh-CN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505385F-0965-4434-8EFC-74A0EBFFD36C}"/>
              </a:ext>
            </a:extLst>
          </p:cNvPr>
          <p:cNvSpPr txBox="1"/>
          <p:nvPr/>
        </p:nvSpPr>
        <p:spPr>
          <a:xfrm>
            <a:off x="111318" y="4296060"/>
            <a:ext cx="120806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- PIM-DRAM die.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- Bank coupled with a PIM execution.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(1). A single instruction multiple data(SIMD) floating-point unit  - 16 FPUs to get 16 16bit data from IOSA/register/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databus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(2). Registers.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a. command registers files(CRG)  - store PIM instructions.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b. general register files(GRF) - store source operand and destination operand.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c. scale register files(SRF) - store source operand.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A367070-1B58-4D01-A990-F80D702CA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81" y="1741515"/>
            <a:ext cx="11123613" cy="264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31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C620622-B1CF-40E5-BFEC-A246189B6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340" y="1231993"/>
            <a:ext cx="6277435" cy="2844677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06722" y="878517"/>
            <a:ext cx="11123613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PIM-DRAM Architecture.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Microarchitecture.</a:t>
            </a:r>
          </a:p>
          <a:p>
            <a:pPr indent="0">
              <a:buFont typeface="Wingdings" panose="05000000000000000000" pitchFamily="2" charset="2"/>
              <a:buNone/>
            </a:pPr>
            <a:r>
              <a:rPr lang="en-US" altLang="zh-CN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505385F-0965-4434-8EFC-74A0EBFFD36C}"/>
              </a:ext>
            </a:extLst>
          </p:cNvPr>
          <p:cNvSpPr txBox="1"/>
          <p:nvPr/>
        </p:nvSpPr>
        <p:spPr>
          <a:xfrm>
            <a:off x="222056" y="3984391"/>
            <a:ext cx="119699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A PIM execution is placed between two banks.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A PIM execution consists of three components: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1) – 16-wide SIMD FPU.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(1) The FPU consists a pair of 16 FP16 multipliers and adders.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2) – register files.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(1) Command Register Files(CFR): as an instruction buffer comprises 32 32-bit register.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(2) General Register Files(GFR):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 a. GRF_A,8*256bit for EVEN bank; GRF_B,8*256bit for ODD bank.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(3) Scalar Register Files(SFR).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0475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C620622-B1CF-40E5-BFEC-A246189B6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340" y="1231993"/>
            <a:ext cx="6277435" cy="2844677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Research work—Challenge and Technique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06722" y="878517"/>
            <a:ext cx="11123613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PIM-DRAM Architecture.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PIM Microarchitecture.</a:t>
            </a:r>
          </a:p>
          <a:p>
            <a:pPr indent="0">
              <a:buFont typeface="Wingdings" panose="05000000000000000000" pitchFamily="2" charset="2"/>
              <a:buNone/>
            </a:pPr>
            <a:r>
              <a:rPr lang="en-US" altLang="zh-CN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505385F-0965-4434-8EFC-74A0EBFFD36C}"/>
              </a:ext>
            </a:extLst>
          </p:cNvPr>
          <p:cNvSpPr txBox="1"/>
          <p:nvPr/>
        </p:nvSpPr>
        <p:spPr>
          <a:xfrm>
            <a:off x="222056" y="3984391"/>
            <a:ext cx="119699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A PIM execution is placed between two banks.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A PIM execution consists of three components: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1) – 16-wide SIMD FPU.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2) – register files.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(1) Command Register Files(CFR).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(2) General Register Files(GFR).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(3) Scalar Register Files(SFR) : SRF_A - 8*256bit for FP16 ADD ; SRF_B – 8*256bit for FP16 MULT.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a. Replicating a given 16-bit value by 16 times.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b. Supplying them to the 16-wide SIMD FPU as one of source operands.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355296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6181</TotalTime>
  <Words>1794</Words>
  <Application>Microsoft Office PowerPoint</Application>
  <PresentationFormat>宽屏</PresentationFormat>
  <Paragraphs>323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等线</vt:lpstr>
      <vt:lpstr>黑体</vt:lpstr>
      <vt:lpstr>宋体</vt:lpstr>
      <vt:lpstr>微软雅黑</vt:lpstr>
      <vt:lpstr>Arial</vt:lpstr>
      <vt:lpstr>Arial Black</vt:lpstr>
      <vt:lpstr>Calibri</vt:lpstr>
      <vt:lpstr>Franklin Gothic Book</vt:lpstr>
      <vt:lpstr>Times New Roman</vt:lpstr>
      <vt:lpstr>Wingdings</vt:lpstr>
      <vt:lpstr>Crop</vt:lpstr>
      <vt:lpstr>PowerPoint 演示文稿</vt:lpstr>
      <vt:lpstr>Research work—Background</vt:lpstr>
      <vt:lpstr>Research work—Problem</vt:lpstr>
      <vt:lpstr>Research work—Motivation &amp; Solution</vt:lpstr>
      <vt:lpstr>Research work—Preliminaries</vt:lpstr>
      <vt:lpstr>Research work—Preliminaries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work—Challenge and Technique</vt:lpstr>
      <vt:lpstr>Research work—Evaluation</vt:lpstr>
      <vt:lpstr>Research work—Evaluation</vt:lpstr>
      <vt:lpstr>Research work—Evaluation</vt:lpstr>
      <vt:lpstr>Research work—Evaluation</vt:lpstr>
      <vt:lpstr>Research work—Evaluation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Exploration for Multiple Level Cell based Non-volatile FPGAs</dc:title>
  <dc:creator>sdu_lk</dc:creator>
  <cp:lastModifiedBy>jiangxikun</cp:lastModifiedBy>
  <cp:revision>725</cp:revision>
  <cp:lastPrinted>2021-05-18T05:46:40Z</cp:lastPrinted>
  <dcterms:created xsi:type="dcterms:W3CDTF">2017-10-16T12:06:00Z</dcterms:created>
  <dcterms:modified xsi:type="dcterms:W3CDTF">2022-03-15T03:05:45Z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